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5"/>
  </p:notesMasterIdLst>
  <p:handoutMasterIdLst>
    <p:handoutMasterId r:id="rId26"/>
  </p:handoutMasterIdLst>
  <p:sldIdLst>
    <p:sldId id="292" r:id="rId5"/>
    <p:sldId id="291" r:id="rId6"/>
    <p:sldId id="312" r:id="rId7"/>
    <p:sldId id="300" r:id="rId8"/>
    <p:sldId id="311" r:id="rId9"/>
    <p:sldId id="295" r:id="rId10"/>
    <p:sldId id="294" r:id="rId11"/>
    <p:sldId id="307" r:id="rId12"/>
    <p:sldId id="309" r:id="rId13"/>
    <p:sldId id="308" r:id="rId14"/>
    <p:sldId id="313" r:id="rId15"/>
    <p:sldId id="296" r:id="rId16"/>
    <p:sldId id="297" r:id="rId17"/>
    <p:sldId id="298" r:id="rId18"/>
    <p:sldId id="301" r:id="rId19"/>
    <p:sldId id="310" r:id="rId20"/>
    <p:sldId id="302" r:id="rId21"/>
    <p:sldId id="304" r:id="rId22"/>
    <p:sldId id="306" r:id="rId23"/>
    <p:sldId id="293" r:id="rId2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6AC"/>
    <a:srgbClr val="23406F"/>
    <a:srgbClr val="37A1CE"/>
    <a:srgbClr val="0C365F"/>
    <a:srgbClr val="003773"/>
    <a:srgbClr val="9DCB3A"/>
    <a:srgbClr val="EA1765"/>
    <a:srgbClr val="39A2CF"/>
    <a:srgbClr val="E98B0D"/>
    <a:srgbClr val="7A7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>
        <p:scale>
          <a:sx n="80" d="100"/>
          <a:sy n="80" d="100"/>
        </p:scale>
        <p:origin x="73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Outcomes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36-40A4-AFCA-9E949D9D03D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36-40A4-AFCA-9E949D9D03D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36-40A4-AFCA-9E949D9D03D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36-40A4-AFCA-9E949D9D03DB}"/>
              </c:ext>
            </c:extLst>
          </c:dPt>
          <c:cat>
            <c:strRef>
              <c:f>Foglio1!$A$2:$A$5</c:f>
              <c:strCache>
                <c:ptCount val="4"/>
                <c:pt idx="0">
                  <c:v>Technical success</c:v>
                </c:pt>
                <c:pt idx="1">
                  <c:v>30-day mortality</c:v>
                </c:pt>
                <c:pt idx="2">
                  <c:v>90-day mortality</c:v>
                </c:pt>
                <c:pt idx="3">
                  <c:v>180-day mortality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0.91700000000000004</c:v>
                </c:pt>
                <c:pt idx="1">
                  <c:v>0.39600000000000002</c:v>
                </c:pt>
                <c:pt idx="2">
                  <c:v>0.45800000000000002</c:v>
                </c:pt>
                <c:pt idx="3">
                  <c:v>0.72899999999999998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36-40A4-AFCA-9E949D9D0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9287296"/>
        <c:axId val="1309286336"/>
      </c:barChart>
      <c:catAx>
        <c:axId val="130928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09286336"/>
        <c:crosses val="autoZero"/>
        <c:auto val="1"/>
        <c:lblAlgn val="ctr"/>
        <c:lblOffset val="100"/>
        <c:noMultiLvlLbl val="0"/>
      </c:catAx>
      <c:valAx>
        <c:axId val="130928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0928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14/10/2025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14/10/2025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884271" y="3841"/>
            <a:ext cx="139933" cy="6858000"/>
          </a:xfrm>
          <a:prstGeom prst="rect">
            <a:avLst/>
          </a:prstGeom>
          <a:solidFill>
            <a:srgbClr val="78A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rgbClr val="39A2CF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7A78B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07440" y="-1345"/>
            <a:ext cx="139933" cy="6858000"/>
          </a:xfrm>
          <a:prstGeom prst="rect">
            <a:avLst/>
          </a:prstGeom>
          <a:solidFill>
            <a:srgbClr val="23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18BBB6B-2702-E908-77D9-989416525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4"/>
          <a:stretch/>
        </p:blipFill>
        <p:spPr>
          <a:xfrm>
            <a:off x="-150487" y="-9658"/>
            <a:ext cx="4988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2.mp4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8809" y="783890"/>
            <a:ext cx="7173191" cy="32275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003773"/>
                </a:solidFill>
              </a:rPr>
              <a:t>Cosa c’è di nuovo in chirurgia d’urgenza – Ischemia Mesenterica (Acuta)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6029" y="4342246"/>
            <a:ext cx="5888182" cy="23495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it-IT" sz="4300" b="1" i="1" dirty="0">
                <a:solidFill>
                  <a:srgbClr val="78A6AC"/>
                </a:solidFill>
              </a:rPr>
              <a:t>Prof. MARIO D’ORIA, md</a:t>
            </a:r>
          </a:p>
          <a:p>
            <a:pPr algn="ctr"/>
            <a:r>
              <a:rPr lang="it-IT" sz="2800" b="1" dirty="0">
                <a:solidFill>
                  <a:srgbClr val="78A6AC"/>
                </a:solidFill>
              </a:rPr>
              <a:t>Sc (</a:t>
            </a:r>
            <a:r>
              <a:rPr lang="it-IT" sz="2800" b="1" dirty="0" err="1">
                <a:solidFill>
                  <a:srgbClr val="78A6AC"/>
                </a:solidFill>
              </a:rPr>
              <a:t>uco</a:t>
            </a:r>
            <a:r>
              <a:rPr lang="it-IT" sz="2800" b="1" dirty="0">
                <a:solidFill>
                  <a:srgbClr val="78A6AC"/>
                </a:solidFill>
              </a:rPr>
              <a:t>) CLINICA DI CHIRURGIA VASCOLARE ED ENDOVASCOLARE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78A6AC"/>
                </a:solidFill>
              </a:rPr>
              <a:t>Dipartimento di scienze mediche, chirurgiche e della salute, </a:t>
            </a:r>
            <a:r>
              <a:rPr lang="it-IT" sz="2000" b="1" dirty="0" err="1">
                <a:solidFill>
                  <a:srgbClr val="78A6AC"/>
                </a:solidFill>
              </a:rPr>
              <a:t>universita’</a:t>
            </a:r>
            <a:r>
              <a:rPr lang="it-IT" sz="2000" b="1" dirty="0">
                <a:solidFill>
                  <a:srgbClr val="78A6AC"/>
                </a:solidFill>
              </a:rPr>
              <a:t> degli studi di </a:t>
            </a:r>
            <a:r>
              <a:rPr lang="it-IT" sz="2000" b="1" dirty="0" err="1">
                <a:solidFill>
                  <a:srgbClr val="78A6AC"/>
                </a:solidFill>
              </a:rPr>
              <a:t>trieste</a:t>
            </a:r>
            <a:endParaRPr lang="it-IT" sz="2000" b="1" dirty="0">
              <a:solidFill>
                <a:srgbClr val="78A6AC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78A6AC"/>
                </a:solidFill>
              </a:rPr>
              <a:t>Dipartimento cardio-</a:t>
            </a:r>
            <a:r>
              <a:rPr lang="it-IT" sz="2000" b="1" dirty="0" err="1">
                <a:solidFill>
                  <a:srgbClr val="78A6AC"/>
                </a:solidFill>
              </a:rPr>
              <a:t>toraco</a:t>
            </a:r>
            <a:r>
              <a:rPr lang="it-IT" sz="2000" b="1" dirty="0">
                <a:solidFill>
                  <a:srgbClr val="78A6AC"/>
                </a:solidFill>
              </a:rPr>
              <a:t>-vascolare, azienda sanitaria universitaria giuliano </a:t>
            </a:r>
            <a:r>
              <a:rPr lang="it-IT" sz="2000" b="1" dirty="0" err="1">
                <a:solidFill>
                  <a:srgbClr val="78A6AC"/>
                </a:solidFill>
              </a:rPr>
              <a:t>isontina</a:t>
            </a:r>
            <a:endParaRPr lang="it-IT" sz="2900" b="1" dirty="0">
              <a:solidFill>
                <a:srgbClr val="78A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4F191FA-7B23-0EB5-19C2-19D561964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769" y="167669"/>
            <a:ext cx="8833604" cy="65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7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 God We Trust—Everyone Else Bring Data” (Guest Article)">
            <a:extLst>
              <a:ext uri="{FF2B5EF4-FFF2-40B4-BE49-F238E27FC236}">
                <a16:creationId xmlns:a16="http://schemas.microsoft.com/office/drawing/2014/main" id="{0143DB8E-3EC7-A029-D79B-A61B5282F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45948"/>
            <a:ext cx="11010900" cy="61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769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74" y="1676987"/>
            <a:ext cx="11307615" cy="4954490"/>
          </a:xfrm>
          <a:prstGeom prst="rect">
            <a:avLst/>
          </a:prstGeom>
        </p:spPr>
      </p:pic>
      <p:sp>
        <p:nvSpPr>
          <p:cNvPr id="2" name="Titolo 6">
            <a:extLst>
              <a:ext uri="{FF2B5EF4-FFF2-40B4-BE49-F238E27FC236}">
                <a16:creationId xmlns:a16="http://schemas.microsoft.com/office/drawing/2014/main" id="{CC671EBC-CFEB-89A9-CCE9-CCD0CD8C1FF7}"/>
              </a:ext>
            </a:extLst>
          </p:cNvPr>
          <p:cNvSpPr txBox="1">
            <a:spLocks/>
          </p:cNvSpPr>
          <p:nvPr/>
        </p:nvSpPr>
        <p:spPr>
          <a:xfrm>
            <a:off x="2058439" y="416466"/>
            <a:ext cx="7886700" cy="505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ITALIAN EXPERIENCE</a:t>
            </a:r>
          </a:p>
        </p:txBody>
      </p:sp>
    </p:spTree>
    <p:extLst>
      <p:ext uri="{BB962C8B-B14F-4D97-AF65-F5344CB8AC3E}">
        <p14:creationId xmlns:p14="http://schemas.microsoft.com/office/powerpoint/2010/main" val="933909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7">
            <a:extLst>
              <a:ext uri="{FF2B5EF4-FFF2-40B4-BE49-F238E27FC236}">
                <a16:creationId xmlns:a16="http://schemas.microsoft.com/office/drawing/2014/main" id="{1B277CEC-E7E3-9B89-E3B4-285D5986093B}"/>
              </a:ext>
            </a:extLst>
          </p:cNvPr>
          <p:cNvSpPr txBox="1">
            <a:spLocks/>
          </p:cNvSpPr>
          <p:nvPr/>
        </p:nvSpPr>
        <p:spPr>
          <a:xfrm>
            <a:off x="0" y="2005744"/>
            <a:ext cx="12191999" cy="3792383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N = 48 patients</a:t>
            </a:r>
          </a:p>
          <a:p>
            <a:pPr algn="ctr"/>
            <a:r>
              <a:rPr lang="en-US" sz="2400" dirty="0"/>
              <a:t>EAT alone: 29 pts (60.4%)</a:t>
            </a:r>
          </a:p>
          <a:p>
            <a:pPr algn="ctr"/>
            <a:r>
              <a:rPr lang="en-US" sz="2400" dirty="0"/>
              <a:t>EAT + bowel resection: 19 pts (39.6%)</a:t>
            </a:r>
          </a:p>
          <a:p>
            <a:pPr algn="ctr"/>
            <a:r>
              <a:rPr lang="en-US" sz="2400" dirty="0"/>
              <a:t>Adjunctive techniques (i.e., thrombolysis, angioplasty, stenting): 32 pts (66.7%)</a:t>
            </a:r>
          </a:p>
          <a:p>
            <a:pPr algn="ctr"/>
            <a:r>
              <a:rPr lang="en-US" sz="2400" dirty="0"/>
              <a:t>ICU admission: 31 pts (64.6%)</a:t>
            </a:r>
          </a:p>
          <a:p>
            <a:pPr algn="ctr"/>
            <a:r>
              <a:rPr lang="en-US" sz="2400" dirty="0"/>
              <a:t>Median hospital stay: 10 (range 3-20) days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itolo 6">
            <a:extLst>
              <a:ext uri="{FF2B5EF4-FFF2-40B4-BE49-F238E27FC236}">
                <a16:creationId xmlns:a16="http://schemas.microsoft.com/office/drawing/2014/main" id="{00F5D2FF-59FF-4426-2A46-0AB86A817396}"/>
              </a:ext>
            </a:extLst>
          </p:cNvPr>
          <p:cNvSpPr txBox="1">
            <a:spLocks/>
          </p:cNvSpPr>
          <p:nvPr/>
        </p:nvSpPr>
        <p:spPr>
          <a:xfrm>
            <a:off x="2058439" y="416466"/>
            <a:ext cx="7886700" cy="505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76615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7B4E40B5-2E3D-AE63-BF93-363647EE2AA6}"/>
              </a:ext>
            </a:extLst>
          </p:cNvPr>
          <p:cNvSpPr txBox="1">
            <a:spLocks/>
          </p:cNvSpPr>
          <p:nvPr/>
        </p:nvSpPr>
        <p:spPr>
          <a:xfrm>
            <a:off x="670214" y="482009"/>
            <a:ext cx="4836967" cy="5949964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dirty="0"/>
              <a:t>Technical success: 44 pts (91.7%)</a:t>
            </a:r>
          </a:p>
          <a:p>
            <a:pPr algn="just"/>
            <a:r>
              <a:rPr lang="en-US" sz="2200" dirty="0"/>
              <a:t>Severe complications (i.e., </a:t>
            </a:r>
            <a:r>
              <a:rPr lang="en-US" sz="2200" dirty="0" err="1"/>
              <a:t>Clavien</a:t>
            </a:r>
            <a:r>
              <a:rPr lang="en-US" sz="2200" dirty="0"/>
              <a:t>-Dindo ≥ 3): 58.3% (28 pts)</a:t>
            </a:r>
          </a:p>
          <a:p>
            <a:pPr algn="just"/>
            <a:r>
              <a:rPr lang="en-US" sz="2200" dirty="0"/>
              <a:t>90-day mortality: 45.8% (22 pts)</a:t>
            </a:r>
          </a:p>
          <a:p>
            <a:pPr lvl="1" algn="just"/>
            <a:r>
              <a:rPr lang="en-US" sz="2200" dirty="0"/>
              <a:t>86.4% within 30 days</a:t>
            </a:r>
          </a:p>
          <a:p>
            <a:pPr algn="just"/>
            <a:r>
              <a:rPr lang="en-US" sz="2200" dirty="0"/>
              <a:t>180-day mortality: 72.9% (35 pts)</a:t>
            </a:r>
          </a:p>
          <a:p>
            <a:pPr algn="just"/>
            <a:r>
              <a:rPr lang="en-US" sz="2200" dirty="0"/>
              <a:t>Early death for all patients without successful revascularization</a:t>
            </a:r>
          </a:p>
          <a:p>
            <a:pPr algn="just"/>
            <a:r>
              <a:rPr lang="en-GB" sz="2200" dirty="0"/>
              <a:t>At multivariate analysis, a procedure longer than 90 minutes (OR=6.3 95% CI= 1.0-37.2; p=.041) and </a:t>
            </a:r>
            <a:r>
              <a:rPr lang="en-GB" sz="2200" dirty="0" err="1"/>
              <a:t>Clavien</a:t>
            </a:r>
            <a:r>
              <a:rPr lang="en-GB" sz="2200" dirty="0"/>
              <a:t>-Dindo score greater than 3 (OR=19.5 95% CI= 3.2 – 115.5; p=&lt;.001) resulted as independent factors for mortality.</a:t>
            </a:r>
            <a:endParaRPr lang="it-IT" sz="2200" dirty="0"/>
          </a:p>
          <a:p>
            <a:pPr algn="just"/>
            <a:endParaRPr lang="it-IT" sz="2400" dirty="0"/>
          </a:p>
        </p:txBody>
      </p:sp>
      <p:graphicFrame>
        <p:nvGraphicFramePr>
          <p:cNvPr id="3" name="Segnaposto contenuto 17">
            <a:extLst>
              <a:ext uri="{FF2B5EF4-FFF2-40B4-BE49-F238E27FC236}">
                <a16:creationId xmlns:a16="http://schemas.microsoft.com/office/drawing/2014/main" id="{7F17FB39-B9A0-8169-FEA8-48A0706567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045716"/>
              </p:ext>
            </p:extLst>
          </p:nvPr>
        </p:nvGraphicFramePr>
        <p:xfrm>
          <a:off x="6096000" y="1271718"/>
          <a:ext cx="5195299" cy="4314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94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B3938C1-5A86-073B-2341-A15C40BEE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83" y="433297"/>
            <a:ext cx="10771434" cy="599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60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" y="346837"/>
            <a:ext cx="5614416" cy="5614416"/>
          </a:xfrm>
          <a:prstGeom prst="rect">
            <a:avLst/>
          </a:prstGeom>
        </p:spPr>
      </p:pic>
      <p:pic>
        <p:nvPicPr>
          <p:cNvPr id="5" name="POST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77585" y="346837"/>
            <a:ext cx="5614416" cy="56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0F22A46-CC31-8A34-75B5-05B140C6E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8" y="958786"/>
            <a:ext cx="5360811" cy="512227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CC3B86E-42BB-FFEC-100A-B1B535605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892" y="347972"/>
            <a:ext cx="5360810" cy="638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53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B1F1D5A-BAAC-92C1-4FB1-5FF7D46A1B7B}"/>
              </a:ext>
            </a:extLst>
          </p:cNvPr>
          <p:cNvSpPr txBox="1">
            <a:spLocks/>
          </p:cNvSpPr>
          <p:nvPr/>
        </p:nvSpPr>
        <p:spPr>
          <a:xfrm>
            <a:off x="166255" y="2196936"/>
            <a:ext cx="11845636" cy="424459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Endovascular treatment of AMI is safe and effective for many patients and can be seen as first-line modality (in the absence of overt peritonism) where adequate expertise is available.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Amongst available endovascular techniques, EAT is highly feasible and minimally invasive (with option for adjunctive therapies such as in-situ thrombolysis, angioplasty and/or stenting).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High revascularization rates are achieved with the Penumbra system (&gt; 90%). It enables treatment of both EAMI and TAMI, also in challenging scenarios.</a:t>
            </a:r>
          </a:p>
        </p:txBody>
      </p:sp>
      <p:sp>
        <p:nvSpPr>
          <p:cNvPr id="3" name="Titolo 6">
            <a:extLst>
              <a:ext uri="{FF2B5EF4-FFF2-40B4-BE49-F238E27FC236}">
                <a16:creationId xmlns:a16="http://schemas.microsoft.com/office/drawing/2014/main" id="{00F5D2FF-59FF-4426-2A46-0AB86A817396}"/>
              </a:ext>
            </a:extLst>
          </p:cNvPr>
          <p:cNvSpPr txBox="1">
            <a:spLocks/>
          </p:cNvSpPr>
          <p:nvPr/>
        </p:nvSpPr>
        <p:spPr>
          <a:xfrm>
            <a:off x="2058439" y="416466"/>
            <a:ext cx="7886700" cy="505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35713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75034-45B8-1638-6B30-3E62A4A2A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F79F9E1-4A5E-B751-15B6-7C997979C172}"/>
              </a:ext>
            </a:extLst>
          </p:cNvPr>
          <p:cNvSpPr txBox="1">
            <a:spLocks/>
          </p:cNvSpPr>
          <p:nvPr/>
        </p:nvSpPr>
        <p:spPr>
          <a:xfrm>
            <a:off x="166255" y="2196936"/>
            <a:ext cx="11845636" cy="424459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Unfortunately, in-hospital mortality rates remain high, especially due to delayed diagnosis, patients’ comorbidities and disease severity.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High index of suspicion upon ED presentation, early and accurate imaging assessment (i.e. triple-phase thin-slice CTA), and close multidisciplinary collaboration with established pathways of care are needed to establish adequate pathways of care for AMI.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Ultimately, a perfusion-focused initial approach to AMI and selective bowel resection based on severity of peritonism and anatomical knowledge by the provider could improve patient outcomes and reduce mortality.</a:t>
            </a:r>
            <a:endParaRPr lang="it-IT" dirty="0"/>
          </a:p>
        </p:txBody>
      </p:sp>
      <p:sp>
        <p:nvSpPr>
          <p:cNvPr id="3" name="Titolo 6">
            <a:extLst>
              <a:ext uri="{FF2B5EF4-FFF2-40B4-BE49-F238E27FC236}">
                <a16:creationId xmlns:a16="http://schemas.microsoft.com/office/drawing/2014/main" id="{80BEE4D6-D971-B6FA-A95F-A356C87CE390}"/>
              </a:ext>
            </a:extLst>
          </p:cNvPr>
          <p:cNvSpPr txBox="1">
            <a:spLocks/>
          </p:cNvSpPr>
          <p:nvPr/>
        </p:nvSpPr>
        <p:spPr>
          <a:xfrm>
            <a:off x="2058439" y="416466"/>
            <a:ext cx="7886700" cy="505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58050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5F5114B-6C4B-DB84-F3C7-BA4363F20F92}"/>
              </a:ext>
            </a:extLst>
          </p:cNvPr>
          <p:cNvSpPr txBox="1">
            <a:spLocks/>
          </p:cNvSpPr>
          <p:nvPr/>
        </p:nvSpPr>
        <p:spPr>
          <a:xfrm>
            <a:off x="374072" y="2238499"/>
            <a:ext cx="11450783" cy="4193473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Acute mesenteric ischemia (AMI) is a rare but life-threatening condition with high morbidity and mortality rates despite improvements in surgical and intensive care.</a:t>
            </a:r>
          </a:p>
          <a:p>
            <a:pPr algn="just"/>
            <a:r>
              <a:rPr lang="en-US" dirty="0"/>
              <a:t>Diagnosis is often delayed due to nonspecific symptoms and, possibly, underestimation of disease prevalence.</a:t>
            </a:r>
          </a:p>
          <a:p>
            <a:pPr algn="just"/>
            <a:r>
              <a:rPr lang="en-US" dirty="0"/>
              <a:t>Endovascular treatment, which can be carried out through different technical modalities, nowadays offers a minimally invasive alternative to open surgery. Amongst its benefits:</a:t>
            </a:r>
          </a:p>
          <a:p>
            <a:pPr lvl="2" algn="just"/>
            <a:r>
              <a:rPr lang="en-US" sz="1800" dirty="0"/>
              <a:t>Minimally invasive</a:t>
            </a:r>
          </a:p>
          <a:p>
            <a:pPr lvl="2" algn="just"/>
            <a:r>
              <a:rPr lang="en-US" sz="1800" dirty="0"/>
              <a:t>Can address multiple vessels during same procedure</a:t>
            </a:r>
          </a:p>
          <a:p>
            <a:pPr lvl="2" algn="just"/>
            <a:r>
              <a:rPr lang="en-US" sz="1800" dirty="0"/>
              <a:t>Enables real-time assessment of perfusion status before bowel resection</a:t>
            </a:r>
          </a:p>
          <a:p>
            <a:pPr lvl="2" algn="just"/>
            <a:r>
              <a:rPr lang="en-US" sz="1800" dirty="0"/>
              <a:t>Can address different etiologic forms (embolism, thrombosis, vasospasm)</a:t>
            </a:r>
          </a:p>
          <a:p>
            <a:pPr lvl="2" algn="just"/>
            <a:r>
              <a:rPr lang="en-US" sz="1800" dirty="0"/>
              <a:t>When successful, may allow to avoid laparotomy or enable limited-extent bowel resection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566864-8BE4-BA86-CBA0-96E6DBC9BBD4}"/>
              </a:ext>
            </a:extLst>
          </p:cNvPr>
          <p:cNvSpPr txBox="1">
            <a:spLocks/>
          </p:cNvSpPr>
          <p:nvPr/>
        </p:nvSpPr>
        <p:spPr>
          <a:xfrm>
            <a:off x="2191443" y="649223"/>
            <a:ext cx="7886700" cy="505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7025" y="2554954"/>
            <a:ext cx="4526280" cy="1748091"/>
          </a:xfrm>
        </p:spPr>
        <p:txBody>
          <a:bodyPr/>
          <a:lstStyle/>
          <a:p>
            <a:pPr algn="ctr"/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F27CF6A-9517-CD46-99F3-767B4C89D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827" y="1831841"/>
            <a:ext cx="7818345" cy="499823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41AF974-D047-8BA6-A4EC-6F63DEC4D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575" y="139691"/>
            <a:ext cx="4419600" cy="17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2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b="3455"/>
          <a:stretch/>
        </p:blipFill>
        <p:spPr>
          <a:xfrm>
            <a:off x="467591" y="207024"/>
            <a:ext cx="11083653" cy="631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73CCD04-758A-02DD-FD8C-C5E0FB44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720710"/>
            <a:ext cx="7466733" cy="61372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4C5D75-1ED1-E283-B9FF-4F7B6F8C6AAE}"/>
              </a:ext>
            </a:extLst>
          </p:cNvPr>
          <p:cNvSpPr txBox="1">
            <a:spLocks/>
          </p:cNvSpPr>
          <p:nvPr/>
        </p:nvSpPr>
        <p:spPr>
          <a:xfrm>
            <a:off x="0" y="88114"/>
            <a:ext cx="12192000" cy="505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Retrograde Open Mesenteric Stenting (ROMS)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3FDE95-C28B-C21C-02C3-2F690B85CEDC}"/>
              </a:ext>
            </a:extLst>
          </p:cNvPr>
          <p:cNvSpPr txBox="1"/>
          <p:nvPr/>
        </p:nvSpPr>
        <p:spPr>
          <a:xfrm>
            <a:off x="462259" y="5953991"/>
            <a:ext cx="31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Picture from </a:t>
            </a:r>
            <a:r>
              <a:rPr lang="it-IT" i="1" dirty="0" err="1"/>
              <a:t>Treffals</a:t>
            </a:r>
            <a:r>
              <a:rPr lang="it-IT" i="1" dirty="0"/>
              <a:t> et al (Sem </a:t>
            </a:r>
            <a:r>
              <a:rPr lang="it-IT" i="1" dirty="0" err="1"/>
              <a:t>Vasc</a:t>
            </a:r>
            <a:r>
              <a:rPr lang="it-IT" i="1" dirty="0"/>
              <a:t> </a:t>
            </a:r>
            <a:r>
              <a:rPr lang="it-IT" i="1" dirty="0" err="1"/>
              <a:t>Surg</a:t>
            </a:r>
            <a:r>
              <a:rPr lang="it-IT" i="1" dirty="0"/>
              <a:t>. 2023)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D2A291E-797D-984F-F7C0-2548F5C56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7" y="2461606"/>
            <a:ext cx="4271603" cy="22151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367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viceMD - Indigo® System">
            <a:extLst>
              <a:ext uri="{FF2B5EF4-FFF2-40B4-BE49-F238E27FC236}">
                <a16:creationId xmlns:a16="http://schemas.microsoft.com/office/drawing/2014/main" id="{DBB0B93E-E9B7-7B27-8D3B-91E4B8E7C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26" y="746042"/>
            <a:ext cx="8841365" cy="611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9FF03-3B87-C0D1-3C1D-2B87E7281B8D}"/>
              </a:ext>
            </a:extLst>
          </p:cNvPr>
          <p:cNvSpPr txBox="1">
            <a:spLocks/>
          </p:cNvSpPr>
          <p:nvPr/>
        </p:nvSpPr>
        <p:spPr>
          <a:xfrm>
            <a:off x="0" y="88114"/>
            <a:ext cx="12192000" cy="505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Endovascular Aspiration Thrombectomy (EAT)</a:t>
            </a:r>
          </a:p>
        </p:txBody>
      </p:sp>
    </p:spTree>
    <p:extLst>
      <p:ext uri="{BB962C8B-B14F-4D97-AF65-F5344CB8AC3E}">
        <p14:creationId xmlns:p14="http://schemas.microsoft.com/office/powerpoint/2010/main" val="207907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chanical Power Aspiration With the Indigo® System: Rethinking Clot  Removal - Endovascular Today">
            <a:extLst>
              <a:ext uri="{FF2B5EF4-FFF2-40B4-BE49-F238E27FC236}">
                <a16:creationId xmlns:a16="http://schemas.microsoft.com/office/drawing/2014/main" id="{EB1B9888-9678-92A6-D302-168EE6920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42925"/>
            <a:ext cx="107442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1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B41F049-3B14-C87B-8570-08F83CD64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91" y="1239679"/>
            <a:ext cx="11782817" cy="455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3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5E02BCD-9409-88BC-3578-FBF535379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3185"/>
            <a:ext cx="12192000" cy="40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50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131</TotalTime>
  <Words>549</Words>
  <Application>Microsoft Office PowerPoint</Application>
  <PresentationFormat>Widescreen</PresentationFormat>
  <Paragraphs>46</Paragraphs>
  <Slides>20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RetrospectVTI</vt:lpstr>
      <vt:lpstr>Cosa c’è di nuovo in chirurgia d’urgenza – Ischemia Mesenterica (Acuta)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Mario Giovanni Gerardo D'Oria</cp:lastModifiedBy>
  <cp:revision>17</cp:revision>
  <dcterms:created xsi:type="dcterms:W3CDTF">2022-02-27T17:36:31Z</dcterms:created>
  <dcterms:modified xsi:type="dcterms:W3CDTF">2025-10-14T07:57:19Z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